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97" r:id="rId3"/>
    <p:sldId id="698" r:id="rId4"/>
    <p:sldId id="699" r:id="rId5"/>
    <p:sldId id="700" r:id="rId6"/>
    <p:sldId id="701" r:id="rId7"/>
    <p:sldId id="702" r:id="rId8"/>
    <p:sldId id="703" r:id="rId9"/>
    <p:sldId id="704" r:id="rId10"/>
    <p:sldId id="705" r:id="rId11"/>
    <p:sldId id="711" r:id="rId12"/>
    <p:sldId id="738" r:id="rId13"/>
    <p:sldId id="891" r:id="rId14"/>
    <p:sldId id="896" r:id="rId15"/>
    <p:sldId id="894" r:id="rId16"/>
    <p:sldId id="895" r:id="rId17"/>
    <p:sldId id="893" r:id="rId18"/>
    <p:sldId id="897" r:id="rId19"/>
    <p:sldId id="898" r:id="rId20"/>
    <p:sldId id="734" r:id="rId21"/>
    <p:sldId id="735" r:id="rId22"/>
    <p:sldId id="740" r:id="rId23"/>
    <p:sldId id="739" r:id="rId24"/>
    <p:sldId id="728" r:id="rId25"/>
    <p:sldId id="710" r:id="rId26"/>
    <p:sldId id="729" r:id="rId27"/>
    <p:sldId id="736" r:id="rId28"/>
    <p:sldId id="733" r:id="rId29"/>
    <p:sldId id="695" r:id="rId30"/>
    <p:sldId id="732" r:id="rId31"/>
    <p:sldId id="714" r:id="rId32"/>
    <p:sldId id="725" r:id="rId33"/>
    <p:sldId id="719" r:id="rId34"/>
    <p:sldId id="718" r:id="rId35"/>
    <p:sldId id="723" r:id="rId36"/>
    <p:sldId id="724" r:id="rId37"/>
    <p:sldId id="715" r:id="rId38"/>
    <p:sldId id="727" r:id="rId39"/>
    <p:sldId id="731" r:id="rId40"/>
    <p:sldId id="902" r:id="rId41"/>
    <p:sldId id="903" r:id="rId42"/>
    <p:sldId id="904" r:id="rId43"/>
    <p:sldId id="905" r:id="rId44"/>
    <p:sldId id="901" r:id="rId45"/>
    <p:sldId id="726" r:id="rId46"/>
    <p:sldId id="706" r:id="rId47"/>
    <p:sldId id="707" r:id="rId48"/>
    <p:sldId id="712" r:id="rId49"/>
    <p:sldId id="713" r:id="rId50"/>
    <p:sldId id="737" r:id="rId51"/>
    <p:sldId id="380" r:id="rId52"/>
    <p:sldId id="78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18920-930E-4974-8E1A-9A24875F0A44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3CDA-AC94-43EC-981D-3367F116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2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03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0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82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2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22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69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71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4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71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951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5621-DB09-4280-9A25-6747E046FA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2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0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7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15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93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6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59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customer ask?</a:t>
            </a:r>
          </a:p>
          <a:p>
            <a:r>
              <a:rPr lang="en-US" dirty="0"/>
              <a:t>Who is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84A2F-C0B5-42EA-8D04-2CA302271E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2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FF89-4F5D-447E-8CB0-271F90317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69FFB-54ED-4472-A9D2-C40A086D5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358-510D-4C74-B8CA-7A2F88AF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8A20-6A48-431E-A2A0-EA935243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8ED6-421F-4063-B537-B5C57BEA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4495-44DA-4853-BA99-967D74FA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E1304-A654-4B62-8AD1-B36A2414D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AFF5-3BAC-4EC6-9A2B-FF378EB5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4B6B-59F4-4AC4-ACAC-2D43544F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9BF7-91E8-4771-AA58-CEEFE7F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6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8CA84-2E81-4FE8-AC9C-CE6EA5E3D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A99C1-CFFA-4D44-9F1A-5C32B2185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29769-FE60-467B-86F6-64B1B31F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749D-A60A-4F5B-9E31-BDDEB01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C904A-5EED-46E5-84DA-92CAC31D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E8E72-84C8-467E-9B11-1CD231B5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ld Statement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A259-869E-4B14-966C-6A5C7A218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4574B-3E7C-4D1C-9EB4-E6A08D5B9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24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47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AC2368-2D45-4F96-B5CF-13591639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702D5-DB25-4A10-91A2-4A8AC0E7C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86420E-8F9F-4A14-9A6C-9445A13B8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C4CE4-A001-42C5-AE75-32F5397968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2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C3636A-14F0-4068-BC1A-0E290DD9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C5DE9-431E-4A42-BBB7-5D6CC98EC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6AB7-59C3-4B79-89A7-9048D1A98BC5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D6D14-EA04-41F9-8B02-5CB30B8AD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68095" flipV="1">
            <a:off x="-54227" y="4546036"/>
            <a:ext cx="1129009" cy="17187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798A3D-A5F8-4D2F-8142-6486882F1A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721" y="349859"/>
            <a:ext cx="940903" cy="143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CC26B-FAEF-4693-B58A-539607A4BE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0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D16566-A9F1-4A09-8CDF-AB692F06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983C8-DCF9-498B-8E34-5E9A87D14EAE}"/>
              </a:ext>
            </a:extLst>
          </p:cNvPr>
          <p:cNvSpPr/>
          <p:nvPr userDrawn="1"/>
        </p:nvSpPr>
        <p:spPr>
          <a:xfrm>
            <a:off x="10800522" y="5936974"/>
            <a:ext cx="1232452" cy="784501"/>
          </a:xfrm>
          <a:prstGeom prst="rect">
            <a:avLst/>
          </a:prstGeom>
          <a:solidFill>
            <a:srgbClr val="3D6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FCB788-F988-46DD-AA0F-D6A1123E7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DED4-9726-4C79-8BD8-17CAA7C6B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81" y="6255725"/>
            <a:ext cx="832736" cy="3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68" y="2641288"/>
            <a:ext cx="3697665" cy="1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872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9316-06BE-44B3-A291-E107DBC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84B6F-3733-4804-8481-28A8D2AA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F151-0141-4256-B571-7C1ED01B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36393-B395-43B2-99A6-53689F8C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76BE-4CAC-449E-85E4-947FF793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8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D3E3-132F-4852-B404-5E6EC962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4C18-0F2D-46C3-9DB5-80C42923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8407D-60A5-48A6-8A9A-AD5D6DEE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3511-8D18-46D0-BC2D-8F097F55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4638-EB9E-4FA4-8C9A-12243344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8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B529-E8F8-4BCF-B608-8718C580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4025-2736-46E4-A108-D97ABE790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215F2-54E7-4A0C-974F-4EB95F392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05A2D-BA5E-4B2F-9CAA-128D503C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20968-C7CD-4247-8858-2C5B94DE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204F0-FA7A-40FA-B4F1-403F5D5A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F3C8-F5E0-4134-904E-938EFFBA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DC4BF-C970-48F9-93F8-8453BA30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D2DF3-E441-4715-BFF6-AE2549AD6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8BB31-EB55-441E-939F-1711ABFB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F7C64-7585-4537-BCE8-1144E25C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FA3C0-80EC-4393-BE91-A569AEB5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CB24F-2A37-4EC8-99AA-E73C54F9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D38AE-6FC2-43D6-8AC8-0F85CC18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EF2B-C686-427D-83C4-7CAC3084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E8394-7E6C-4C0D-BFD6-512076DB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AF24A-9487-46E6-97C9-2D41FE7A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2C465-875A-467F-B227-E37DCA1B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25D23-F131-40D1-9A98-0C5A45E7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4B7AD-7C55-4A06-AF13-F3B4B88D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8C25-25DD-4FC0-81D5-FF83234D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9EC2-9DFF-4E0A-BE68-D014582E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22BA-7C2E-4EC2-89B1-6C8BA6AB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9E75-4205-47E6-BA47-F3BF0358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63F5D-3BA6-461B-ABB5-6ADE79B5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99D0B-CB71-4E7B-A202-9BC8E959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D2914-B60B-4417-904C-BA07D888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2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F93-EB10-40A6-96EE-12592C6C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603D4-E09A-4985-8E01-99E743811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9611-2FF2-4A2B-AE03-5657A106C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E0ED6-BB5B-4C57-ABD9-04853C29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6C246-905E-4D46-8CDB-E91A6E35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A196A-C0BA-4DAC-B989-464B25F0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9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380E3-2F4E-4C3A-8B22-20CFB22D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76E5D-32A6-45F6-8A30-DD6FBE1C3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9E3E-9FEA-4967-A55B-F0CECE52A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A9BF7-2EFD-4759-A46A-3346FB8C0AD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E2E2-2555-4BE0-8A35-1B403B0AD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30FBB-A854-4B31-B5E8-553A79817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C20D-33B0-4678-A7C2-90476EBC3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innovation.uci.edu/2017/08/husky-or-wolf-using-a-black-box-learning-model-to-avoid-adoption-errors/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A7A1-AA1B-41B6-8CEB-87212EE51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AE76-A4F7-47D4-B7DD-8294911A5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Yogesh Kulkarni</a:t>
            </a:r>
          </a:p>
        </p:txBody>
      </p:sp>
    </p:spTree>
    <p:extLst>
      <p:ext uri="{BB962C8B-B14F-4D97-AF65-F5344CB8AC3E}">
        <p14:creationId xmlns:p14="http://schemas.microsoft.com/office/powerpoint/2010/main" val="400064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(bottom line… we need to understand that)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is not Magic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7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(But still, you need to explain me)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Why AI gave this result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2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(that’s)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Explainable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70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AA3A-E70B-42F0-BFDA-5755EE52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116062"/>
            <a:ext cx="4758266" cy="59520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571E15-3F6E-4745-97CA-B40C12E2158F}"/>
              </a:ext>
            </a:extLst>
          </p:cNvPr>
          <p:cNvSpPr txBox="1">
            <a:spLocks/>
          </p:cNvSpPr>
          <p:nvPr/>
        </p:nvSpPr>
        <p:spPr>
          <a:xfrm>
            <a:off x="786384" y="3897703"/>
            <a:ext cx="4758266" cy="499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XAI ?</a:t>
            </a:r>
          </a:p>
        </p:txBody>
      </p:sp>
    </p:spTree>
    <p:extLst>
      <p:ext uri="{BB962C8B-B14F-4D97-AF65-F5344CB8AC3E}">
        <p14:creationId xmlns:p14="http://schemas.microsoft.com/office/powerpoint/2010/main" val="355750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Explainable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10586622" cy="4647460"/>
          </a:xfrm>
        </p:spPr>
        <p:txBody>
          <a:bodyPr>
            <a:normAutofit/>
          </a:bodyPr>
          <a:lstStyle/>
          <a:p>
            <a:r>
              <a:rPr lang="en-US" dirty="0"/>
              <a:t>An explanation of how an automated system decided. </a:t>
            </a:r>
          </a:p>
          <a:p>
            <a:r>
              <a:rPr lang="en-US" dirty="0"/>
              <a:t>Interpretability of the predictions/results.</a:t>
            </a:r>
          </a:p>
          <a:p>
            <a:r>
              <a:rPr lang="en-US" dirty="0"/>
              <a:t>“Interpretability is the degree to which a human can understand the cause of a decision.” - Tim Miller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85EFF-E692-4C11-905F-002A6F18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07" y="2408603"/>
            <a:ext cx="7830105" cy="3707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9C900-4107-4684-826D-72E3E7DDBBB4}"/>
              </a:ext>
            </a:extLst>
          </p:cNvPr>
          <p:cNvSpPr/>
          <p:nvPr/>
        </p:nvSpPr>
        <p:spPr>
          <a:xfrm>
            <a:off x="5891813" y="6371488"/>
            <a:ext cx="630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Gade</a:t>
            </a:r>
            <a:r>
              <a:rPr lang="en-US" sz="1200" dirty="0"/>
              <a:t>, </a:t>
            </a:r>
            <a:r>
              <a:rPr lang="en-US" sz="1200" dirty="0" err="1"/>
              <a:t>Geyik</a:t>
            </a:r>
            <a:r>
              <a:rPr lang="en-US" sz="1200" dirty="0"/>
              <a:t>, </a:t>
            </a:r>
            <a:r>
              <a:rPr lang="en-US" sz="1200" dirty="0" err="1"/>
              <a:t>Kenthapadi</a:t>
            </a:r>
            <a:r>
              <a:rPr lang="en-US" sz="1200" dirty="0"/>
              <a:t>, </a:t>
            </a:r>
            <a:r>
              <a:rPr lang="en-US" sz="1200" dirty="0" err="1"/>
              <a:t>Mithal</a:t>
            </a:r>
            <a:r>
              <a:rPr lang="en-US" sz="1200" dirty="0"/>
              <a:t>, </a:t>
            </a:r>
            <a:r>
              <a:rPr lang="en-US" sz="1200" dirty="0" err="1"/>
              <a:t>Taly</a:t>
            </a:r>
            <a:r>
              <a:rPr lang="en-US" sz="1200" dirty="0"/>
              <a:t>. Explainable AI in Industry, WWW’2020</a:t>
            </a:r>
          </a:p>
        </p:txBody>
      </p:sp>
    </p:spTree>
    <p:extLst>
      <p:ext uri="{BB962C8B-B14F-4D97-AF65-F5344CB8AC3E}">
        <p14:creationId xmlns:p14="http://schemas.microsoft.com/office/powerpoint/2010/main" val="266554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ED0651-9715-49D5-AF49-6ECB9FF7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7" y="209513"/>
            <a:ext cx="10102788" cy="5682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6F528D-4051-4B7E-9560-45A137255989}"/>
              </a:ext>
            </a:extLst>
          </p:cNvPr>
          <p:cNvSpPr/>
          <p:nvPr/>
        </p:nvSpPr>
        <p:spPr>
          <a:xfrm>
            <a:off x="5891813" y="6371488"/>
            <a:ext cx="630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Explainability</a:t>
            </a:r>
            <a:r>
              <a:rPr lang="en-US" sz="1200" dirty="0"/>
              <a:t> for Natural Language Processing - </a:t>
            </a:r>
            <a:r>
              <a:rPr lang="en-US" sz="1200" dirty="0" err="1"/>
              <a:t>Tutorial@AACL-IJCNLP</a:t>
            </a:r>
            <a:r>
              <a:rPr lang="en-US" sz="12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23092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080990-8AE9-4E8B-906C-FDBD654F45D0}"/>
              </a:ext>
            </a:extLst>
          </p:cNvPr>
          <p:cNvSpPr/>
          <p:nvPr/>
        </p:nvSpPr>
        <p:spPr>
          <a:xfrm>
            <a:off x="5705382" y="6183296"/>
            <a:ext cx="6029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Explainability</a:t>
            </a:r>
            <a:r>
              <a:rPr lang="en-US" sz="1200" dirty="0"/>
              <a:t> for Natural Language Processing - </a:t>
            </a:r>
            <a:r>
              <a:rPr lang="en-US" sz="1200" dirty="0" err="1"/>
              <a:t>Tutorial@AACL-IJCNLP</a:t>
            </a:r>
            <a:r>
              <a:rPr lang="en-US" sz="1200" dirty="0"/>
              <a:t>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D860C-BD2F-4A14-A76C-1CBA24AD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75"/>
          <a:stretch/>
        </p:blipFill>
        <p:spPr>
          <a:xfrm>
            <a:off x="1026681" y="263546"/>
            <a:ext cx="9860785" cy="541177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5C1088-E678-4424-BD3A-5234C5D0B096}"/>
              </a:ext>
            </a:extLst>
          </p:cNvPr>
          <p:cNvSpPr/>
          <p:nvPr/>
        </p:nvSpPr>
        <p:spPr>
          <a:xfrm>
            <a:off x="10129421" y="5131293"/>
            <a:ext cx="621437" cy="2308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4736439" cy="46474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General Data Protection Regulation (GDPR): Article 22 empowers individuals with the right to demand</a:t>
            </a:r>
          </a:p>
          <a:p>
            <a:r>
              <a:rPr lang="en-US" dirty="0"/>
              <a:t>Massachusetts Bill H.2701: Establishes a commission on automated decision-making, transparency, fairness, and individual rights. </a:t>
            </a:r>
          </a:p>
          <a:p>
            <a:r>
              <a:rPr lang="en-US" dirty="0"/>
              <a:t>Illinois House Bill 3415: States predictive data analytics determining creditworthiness or hiring decisions may not include information that correlates with the applicant race or zip code.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F035C-585F-42D8-B80B-A1057E5A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56" y="548640"/>
            <a:ext cx="552796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76828-A633-450A-9D06-2F1830A9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6" y="1584802"/>
            <a:ext cx="9686925" cy="345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5705381" y="5854822"/>
            <a:ext cx="64126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“Why Should I Trust You?” Explaining the Predictions of Any Classifier. KDD’2016 </a:t>
            </a:r>
          </a:p>
        </p:txBody>
      </p:sp>
    </p:spTree>
    <p:extLst>
      <p:ext uri="{BB962C8B-B14F-4D97-AF65-F5344CB8AC3E}">
        <p14:creationId xmlns:p14="http://schemas.microsoft.com/office/powerpoint/2010/main" val="242102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34716-C1E5-4F25-8C69-DCB9D5AAC67D}"/>
              </a:ext>
            </a:extLst>
          </p:cNvPr>
          <p:cNvSpPr/>
          <p:nvPr/>
        </p:nvSpPr>
        <p:spPr>
          <a:xfrm>
            <a:off x="1180731" y="5854822"/>
            <a:ext cx="10937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Outpatient Text Classification Using Attention-Based Bidirectional LSTM for Robot-Assisted Servicing in Hospital Information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0D0CD-33C8-4A48-A6B5-DD767E56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1" y="1573474"/>
            <a:ext cx="103632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Sample Digitization Project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Number of Contracts to be Digitized : </a:t>
            </a:r>
            <a:r>
              <a:rPr lang="en-US" b="1" dirty="0">
                <a:solidFill>
                  <a:schemeClr val="tx1"/>
                </a:solidFill>
              </a:rPr>
              <a:t>60K</a:t>
            </a:r>
          </a:p>
          <a:p>
            <a:r>
              <a:rPr lang="en-US" dirty="0">
                <a:solidFill>
                  <a:schemeClr val="tx1"/>
                </a:solidFill>
              </a:rPr>
              <a:t>Number of Clauses to be discovered : </a:t>
            </a:r>
            <a:r>
              <a:rPr lang="en-US" b="1" dirty="0">
                <a:solidFill>
                  <a:schemeClr val="tx1"/>
                </a:solidFill>
              </a:rPr>
              <a:t>32 (“Term”, “Warranty”, …)</a:t>
            </a:r>
          </a:p>
          <a:p>
            <a:r>
              <a:rPr lang="en-US" dirty="0">
                <a:solidFill>
                  <a:schemeClr val="tx1"/>
                </a:solidFill>
              </a:rPr>
              <a:t>Number of Attributes to be discovered: </a:t>
            </a:r>
            <a:r>
              <a:rPr lang="en-US" b="1" dirty="0">
                <a:solidFill>
                  <a:schemeClr val="tx1"/>
                </a:solidFill>
              </a:rPr>
              <a:t>12 (“Effective Date”, “Contract Value”,…)</a:t>
            </a:r>
          </a:p>
          <a:p>
            <a:r>
              <a:rPr lang="en-US" dirty="0">
                <a:solidFill>
                  <a:schemeClr val="tx1"/>
                </a:solidFill>
              </a:rPr>
              <a:t>Time : </a:t>
            </a:r>
            <a:r>
              <a:rPr lang="en-US" b="1" dirty="0">
                <a:solidFill>
                  <a:schemeClr val="tx1"/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02063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Need for Explainable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5028259"/>
            <a:ext cx="11223944" cy="14646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Explainable AI is essential for customers to understand and trust the decisions by AI.</a:t>
            </a:r>
          </a:p>
          <a:p>
            <a:r>
              <a:rPr lang="en-US" sz="2000" dirty="0">
                <a:solidFill>
                  <a:schemeClr val="tx1"/>
                </a:solidFill>
              </a:rPr>
              <a:t>(Explainable AI in Industry, KDD 2019 </a:t>
            </a:r>
            <a:r>
              <a:rPr lang="en-US" sz="2000" dirty="0" err="1">
                <a:solidFill>
                  <a:schemeClr val="tx1"/>
                </a:solidFill>
              </a:rPr>
              <a:t>Tutorial,Sahin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Geyik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Krishnaram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Kenthapadi</a:t>
            </a:r>
            <a:r>
              <a:rPr lang="en-US" sz="2000" dirty="0">
                <a:solidFill>
                  <a:schemeClr val="tx1"/>
                </a:solidFill>
              </a:rPr>
              <a:t> &amp; Varun </a:t>
            </a:r>
            <a:r>
              <a:rPr lang="en-US" sz="2000" dirty="0" err="1">
                <a:solidFill>
                  <a:schemeClr val="tx1"/>
                </a:solidFill>
              </a:rPr>
              <a:t>Mithal</a:t>
            </a:r>
            <a:r>
              <a:rPr lang="en-US" sz="2000" dirty="0">
                <a:solidFill>
                  <a:schemeClr val="tx1"/>
                </a:solidFill>
              </a:rPr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10A6-079D-4FDD-9F90-3DF24269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" y="1297635"/>
            <a:ext cx="10477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F66B5-0E5C-4301-956F-0252FDD7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Wrong decisions: Costly and dangerous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235F5-9F89-45DC-ACA1-128774C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5207362"/>
            <a:ext cx="11473682" cy="63641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(Credit: </a:t>
            </a:r>
            <a:r>
              <a:rPr lang="en-US" sz="2000" dirty="0" err="1">
                <a:solidFill>
                  <a:schemeClr val="tx1"/>
                </a:solidFill>
              </a:rPr>
              <a:t>Samek</a:t>
            </a:r>
            <a:r>
              <a:rPr lang="en-US" sz="2000" dirty="0">
                <a:solidFill>
                  <a:schemeClr val="tx1"/>
                </a:solidFill>
              </a:rPr>
              <a:t>, Binder, Tutorial on Interpretable ML, MICCAI’18)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EB79-B6EE-4ACE-A701-F90E6B1D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305430"/>
            <a:ext cx="10020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6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9F3AB0-3FB6-492A-8EF0-0A87BE73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missed!!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2711D7-D427-4D95-AA4E-ADC853DB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6581027" cy="496552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Dog vs Wolf classifier</a:t>
            </a:r>
          </a:p>
          <a:p>
            <a:r>
              <a:rPr lang="en-US" dirty="0">
                <a:solidFill>
                  <a:schemeClr val="tx1"/>
                </a:solidFill>
              </a:rPr>
              <a:t>Instead of animal body features it started detecting based on ‘presence of snow’.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 Siberian Husky (a dog) got classified as Wolf.</a:t>
            </a:r>
          </a:p>
          <a:p>
            <a:r>
              <a:rPr lang="en-US" dirty="0">
                <a:solidFill>
                  <a:schemeClr val="tx1"/>
                </a:solidFill>
              </a:rPr>
              <a:t>Training data of wolves was with snow landscapes.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http://innovation.uci.edu/2017/08/husky-or-wolf-using-a-black-box-learning-model-to-avoid-adoption-errors/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F0BB6-553F-4E1D-9DFD-895F6274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500187"/>
            <a:ext cx="40290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-- “AI can make decisions better, but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Can it make better decisions”--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362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AI as Black Box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did the AI system do that?</a:t>
            </a:r>
          </a:p>
          <a:p>
            <a:r>
              <a:rPr lang="en-US" dirty="0">
                <a:solidFill>
                  <a:schemeClr val="tx1"/>
                </a:solidFill>
              </a:rPr>
              <a:t>Why didn’t the AI system do something else?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succeed?</a:t>
            </a:r>
          </a:p>
          <a:p>
            <a:r>
              <a:rPr lang="en-US" dirty="0">
                <a:solidFill>
                  <a:schemeClr val="tx1"/>
                </a:solidFill>
              </a:rPr>
              <a:t>When did the AI system fail?</a:t>
            </a:r>
          </a:p>
          <a:p>
            <a:r>
              <a:rPr lang="en-US" dirty="0">
                <a:solidFill>
                  <a:schemeClr val="tx1"/>
                </a:solidFill>
              </a:rPr>
              <a:t>When does the AI system give enough confidence in the decision that you can trust it?</a:t>
            </a:r>
          </a:p>
          <a:p>
            <a:r>
              <a:rPr lang="en-US" dirty="0">
                <a:solidFill>
                  <a:schemeClr val="tx1"/>
                </a:solidFill>
              </a:rPr>
              <a:t>How can the AI system correct an error?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7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Explainable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7167-A3C8-4FC9-910C-3778316E9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Three Key Pillars of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Reasonable AI: The ability to understand the reasoning behind each individual prediction</a:t>
            </a:r>
          </a:p>
          <a:p>
            <a:r>
              <a:rPr lang="en-US" dirty="0">
                <a:solidFill>
                  <a:schemeClr val="tx1"/>
                </a:solidFill>
              </a:rPr>
              <a:t>Traceable AI: The ability to trace prediction process from algorithm to data. </a:t>
            </a:r>
          </a:p>
          <a:p>
            <a:r>
              <a:rPr lang="en-US" dirty="0">
                <a:solidFill>
                  <a:schemeClr val="tx1"/>
                </a:solidFill>
              </a:rPr>
              <a:t>Understandable AI: The ability to fully understand the AI decision-making is based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“Right to Explanation” – GDPR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Achieving Explainable AI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4587127" cy="4965529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Prediction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Important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Features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Decision tree plotting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499223" y="5588227"/>
            <a:ext cx="9641727" cy="457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Explainable AI in Industry, KDD 2019 </a:t>
            </a:r>
            <a:r>
              <a:rPr lang="en-US" sz="1600" dirty="0" err="1">
                <a:solidFill>
                  <a:schemeClr val="tx1"/>
                </a:solidFill>
              </a:rPr>
              <a:t>Tutorial,Sahin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Geyik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Krishnaram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Kenthapadi</a:t>
            </a:r>
            <a:r>
              <a:rPr lang="en-US" sz="1600" dirty="0">
                <a:solidFill>
                  <a:schemeClr val="tx1"/>
                </a:solidFill>
              </a:rPr>
              <a:t> &amp; Varun </a:t>
            </a:r>
            <a:r>
              <a:rPr lang="en-US" sz="1600" dirty="0" err="1">
                <a:solidFill>
                  <a:schemeClr val="tx1"/>
                </a:solidFill>
              </a:rPr>
              <a:t>Mithal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23A576C-FEBE-455D-BD08-428442DBE23C}"/>
              </a:ext>
            </a:extLst>
          </p:cNvPr>
          <p:cNvSpPr txBox="1">
            <a:spLocks/>
          </p:cNvSpPr>
          <p:nvPr/>
        </p:nvSpPr>
        <p:spPr>
          <a:xfrm>
            <a:off x="5674473" y="1118248"/>
            <a:ext cx="4587127" cy="49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3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7388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Build an interpretable model using libraries like LIME, SHAP, etc.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3546A-B136-4B19-AF81-722AAD89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67" y="2834621"/>
            <a:ext cx="5113338" cy="22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163782" y="1596479"/>
            <a:ext cx="1016425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sz="4400" b="1" dirty="0">
                <a:latin typeface="Gotham"/>
              </a:rPr>
              <a:t>“Interpretability is the degree to which a human can </a:t>
            </a:r>
          </a:p>
          <a:p>
            <a:pPr lvl="0" algn="ctr" fontAlgn="base">
              <a:defRPr/>
            </a:pPr>
            <a:r>
              <a:rPr lang="en-US" sz="4400" b="1" dirty="0">
                <a:latin typeface="Gotham"/>
              </a:rPr>
              <a:t>understand the cause of a decision.”</a:t>
            </a:r>
          </a:p>
          <a:p>
            <a:pPr lvl="0" algn="ctr" fontAlgn="base">
              <a:defRPr/>
            </a:pPr>
            <a:endParaRPr lang="en-US" sz="4400" b="1" dirty="0">
              <a:latin typeface="Gotham"/>
            </a:endParaRPr>
          </a:p>
          <a:p>
            <a:pPr algn="ctr" fontAlgn="base">
              <a:defRPr/>
            </a:pPr>
            <a:r>
              <a:rPr lang="en-US" sz="2000" dirty="0">
                <a:latin typeface="Gotham"/>
              </a:rPr>
              <a:t>(Miller, Tim. 2017. “Explanation in Artificial Intelligence: Insights from the Social Sciences.”)</a:t>
            </a:r>
          </a:p>
          <a:p>
            <a:pPr lvl="0" algn="ctr" fontAlgn="base"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412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So, What (exactly) 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E2B51-C37F-4E6B-BCBB-80FCBDF26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6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Build AI Engine using annotated samples to extract attributes</a:t>
            </a:r>
          </a:p>
          <a:p>
            <a:r>
              <a:rPr lang="en-US" dirty="0">
                <a:solidFill>
                  <a:schemeClr val="tx1"/>
                </a:solidFill>
              </a:rPr>
              <a:t>Show results of training to the Customer and get approval</a:t>
            </a:r>
          </a:p>
          <a:p>
            <a:r>
              <a:rPr lang="en-US" dirty="0">
                <a:solidFill>
                  <a:schemeClr val="tx1"/>
                </a:solidFill>
              </a:rPr>
              <a:t>Start extractions (production) for all the contracts, in batches …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0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013873" y="3044279"/>
            <a:ext cx="10164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(typical understanding)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If Machines show intelligence, like Humans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Gotham"/>
              </a:rPr>
              <a:t>that’s AI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12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28F5A1-BF01-4AD1-8687-5C34132C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180786"/>
            <a:ext cx="840222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1B219-9302-4FA3-8223-F506A28D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48" y="1205484"/>
            <a:ext cx="6242304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795DB-831F-4524-A52A-19F3E2DC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190577"/>
            <a:ext cx="689706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4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7A81DF-741A-40D9-B93E-DD9BF186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/>
          <a:stretch/>
        </p:blipFill>
        <p:spPr>
          <a:xfrm>
            <a:off x="1391769" y="952501"/>
            <a:ext cx="9192406" cy="3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2A61B87-8C13-443D-8B2E-83C602FE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638050"/>
            <a:ext cx="836411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1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025A7F-7572-4779-A742-4080FF9C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4" y="1185549"/>
            <a:ext cx="775443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9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94530-A7BF-48A6-84E9-7D41DE80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1550507"/>
            <a:ext cx="7719729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0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But…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1004AD-5347-458B-8F24-922722E4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610298"/>
            <a:ext cx="7115175" cy="482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chemeClr val="tx1"/>
                </a:solidFill>
              </a:rPr>
              <a:t>Application of artificial intelligence in gastroenterology, April 2019,World Journal of Gastroenterology 25(14):1666-1683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0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BF595-C4E9-4BE9-A084-7A2BAA2C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Explain-ability of AI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093F9-554E-4358-9DB0-F93FCC8F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Regression – Multinomial Equation can be messy </a:t>
            </a:r>
          </a:p>
          <a:p>
            <a:r>
              <a:rPr lang="en-US" dirty="0">
                <a:solidFill>
                  <a:schemeClr val="tx1"/>
                </a:solidFill>
              </a:rPr>
              <a:t>Random Forrest – Multiple Tree and their Data Set and Voting </a:t>
            </a:r>
          </a:p>
          <a:p>
            <a:r>
              <a:rPr lang="en-US" dirty="0">
                <a:solidFill>
                  <a:schemeClr val="tx1"/>
                </a:solidFill>
              </a:rPr>
              <a:t>SVM – Kernel and Data Partition effect on Feature </a:t>
            </a:r>
          </a:p>
          <a:p>
            <a:r>
              <a:rPr lang="en-US" dirty="0">
                <a:solidFill>
                  <a:schemeClr val="tx1"/>
                </a:solidFill>
              </a:rPr>
              <a:t>K Mean – Nature of Centroid don’t describe cluster well. </a:t>
            </a:r>
          </a:p>
          <a:p>
            <a:r>
              <a:rPr lang="en-US" dirty="0">
                <a:solidFill>
                  <a:schemeClr val="tx1"/>
                </a:solidFill>
              </a:rPr>
              <a:t>NN – Hidden Nodes and their way of creating features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D02F78-CC9C-4952-A4A7-D2EB3567DD4F}"/>
              </a:ext>
            </a:extLst>
          </p:cNvPr>
          <p:cNvSpPr txBox="1">
            <a:spLocks/>
          </p:cNvSpPr>
          <p:nvPr/>
        </p:nvSpPr>
        <p:spPr>
          <a:xfrm>
            <a:off x="378573" y="5434902"/>
            <a:ext cx="11473682" cy="753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/>
                </a:solidFill>
              </a:rPr>
              <a:t>Explainable AI (XAI) – A Perspective, Saurabh Kaushik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5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Halfway through the production …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99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9569-FE95-E24D-925C-7D34C9BEB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1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Local vs Global</a:t>
            </a:r>
          </a:p>
          <a:p>
            <a:pPr lvl="1"/>
            <a:r>
              <a:rPr lang="en-US" dirty="0"/>
              <a:t>Local explanation:    individual instance</a:t>
            </a:r>
          </a:p>
          <a:p>
            <a:pPr lvl="1"/>
            <a:r>
              <a:rPr lang="en-US" dirty="0"/>
              <a:t>Global explanation:  internal mechanism of a model</a:t>
            </a:r>
          </a:p>
          <a:p>
            <a:r>
              <a:rPr lang="en-US" dirty="0"/>
              <a:t>Self-explaining vs Post-hoc:</a:t>
            </a:r>
          </a:p>
          <a:p>
            <a:pPr lvl="1"/>
            <a:r>
              <a:rPr lang="en-US" dirty="0"/>
              <a:t>Self-explaining: directly interpretable</a:t>
            </a:r>
          </a:p>
          <a:p>
            <a:pPr lvl="1"/>
            <a:r>
              <a:rPr lang="en-US" dirty="0"/>
              <a:t>Post-hoc: a second step is needed to get explanation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3E59-5A9A-4691-9C7A-9363C84B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40" y="4385718"/>
            <a:ext cx="4957796" cy="2107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3B918-716D-4B62-A761-46BB026C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28" y="3257321"/>
            <a:ext cx="4723317" cy="2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C9C87-7DFA-49F1-BA05-A3D0E409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21386"/>
            <a:ext cx="10449017" cy="5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8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A66B4-25E9-4F0D-AF35-269F73C3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4"/>
            <a:ext cx="11043821" cy="62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F1E63-31B6-4E6E-B358-37CC52771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5F479-5888-4946-B48F-8141EB4E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88ECE-8A87-4A02-ABD0-A4E02FF7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444993"/>
            <a:ext cx="10210800" cy="52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F41A7-E72C-44A3-A430-EE7201233676}"/>
              </a:ext>
            </a:extLst>
          </p:cNvPr>
          <p:cNvSpPr/>
          <p:nvPr/>
        </p:nvSpPr>
        <p:spPr>
          <a:xfrm>
            <a:off x="6455515" y="365275"/>
            <a:ext cx="5461278" cy="163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LIME: Local Interpretable Model-agnostic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&amp; Post-hoc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flexibility – free to choose any interpretable surrogate models</a:t>
            </a:r>
          </a:p>
        </p:txBody>
      </p:sp>
    </p:spTree>
    <p:extLst>
      <p:ext uri="{BB962C8B-B14F-4D97-AF65-F5344CB8AC3E}">
        <p14:creationId xmlns:p14="http://schemas.microsoft.com/office/powerpoint/2010/main" val="3090050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28D-51E2-9F4F-913D-44681D40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surface the explanations?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6D00A-5512-47E6-96C0-D7DDEB1E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4" y="1503690"/>
            <a:ext cx="10121071" cy="39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4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EFFF-3F85-47ED-B125-6064168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So…Finally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DF41D-9E2A-4B8C-880D-C5A7FEB29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is just a set of algorithms,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which (predominantly ) work given Inputs </a:t>
            </a:r>
            <a:r>
              <a:rPr lang="en-US" sz="4400" b="1" u="sng" dirty="0">
                <a:latin typeface="Gotham"/>
              </a:rPr>
              <a:t>as well as Outputs</a:t>
            </a:r>
            <a:endParaRPr kumimoji="0" lang="en-US" sz="6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05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For example: to find out clause “Term”…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Need to supply AI algorithm with 100s/1000s of “Term” clause samples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Gets trained on patterns, word frequencies, context words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Stores this information as ‘model’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Can be used to classify unseen clause, whether “Term” or not.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31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If you want to find something new say “LIBOR” clause, what would be needed?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30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Let’s Summarize together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"/>
              </a:rPr>
              <a:t>AI-ML-DL approaches are not deterministic (but &lt;&gt;?)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For good results, need good annotated data and lots of it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Annotations need to be perfect (“Gold”), else Garbage-In-&lt;??-&lt;??&gt;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Data should cover all possible variations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AI-ML-DL just fits the data, just that, but it does it automatically!!</a:t>
            </a:r>
          </a:p>
          <a:p>
            <a:r>
              <a:rPr lang="en-US" dirty="0">
                <a:solidFill>
                  <a:schemeClr val="tx1"/>
                </a:solidFill>
                <a:latin typeface="Gotham"/>
              </a:rPr>
              <a:t>ML has better explain-ability than DL (why?)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 sample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D156-566E-4D56-AB64-F1C6E28D7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98" y="1198887"/>
            <a:ext cx="11473682" cy="49655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Customer: The extractions are looking ok, but…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But??</a:t>
            </a:r>
          </a:p>
          <a:p>
            <a:r>
              <a:rPr lang="en-US" dirty="0">
                <a:solidFill>
                  <a:schemeClr val="tx1"/>
                </a:solidFill>
              </a:rPr>
              <a:t>Customer: Why are you digitizing these ‘DELLA’ contracts?</a:t>
            </a:r>
          </a:p>
          <a:p>
            <a:r>
              <a:rPr lang="en-US" dirty="0">
                <a:solidFill>
                  <a:schemeClr val="tx1"/>
                </a:solidFill>
              </a:rPr>
              <a:t>AIML team: Meaning?</a:t>
            </a:r>
          </a:p>
          <a:p>
            <a:r>
              <a:rPr lang="en-US" dirty="0">
                <a:solidFill>
                  <a:schemeClr val="tx1"/>
                </a:solidFill>
              </a:rPr>
              <a:t>Customer: You should not digitize contracts having ‘DELLA Corporation’ in the footer.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 you never told us. No mention of any such rules in SOW also..</a:t>
            </a:r>
          </a:p>
          <a:p>
            <a:r>
              <a:rPr lang="en-US" dirty="0">
                <a:solidFill>
                  <a:schemeClr val="tx1"/>
                </a:solidFill>
              </a:rPr>
              <a:t>Customer: We are just asking you to NOT process these, not adding to your work/scope!!</a:t>
            </a:r>
          </a:p>
          <a:p>
            <a:r>
              <a:rPr lang="en-US" dirty="0">
                <a:solidFill>
                  <a:schemeClr val="tx1"/>
                </a:solidFill>
              </a:rPr>
              <a:t>AIML team: But….</a:t>
            </a:r>
          </a:p>
          <a:p>
            <a:r>
              <a:rPr lang="en-US" dirty="0">
                <a:solidFill>
                  <a:schemeClr val="tx1"/>
                </a:solidFill>
              </a:rPr>
              <a:t>Customer: Shouldn’t be difficult, right? </a:t>
            </a:r>
            <a:r>
              <a:rPr lang="en-US" b="1" i="1" dirty="0">
                <a:solidFill>
                  <a:schemeClr val="tx1"/>
                </a:solidFill>
              </a:rPr>
              <a:t>AI will find out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77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902E8-6615-464D-A4AA-F207BE79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Btw, thoughts to ponder on…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1D92-67FD-4E39-9E27-DE8454B5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59" y="1509010"/>
            <a:ext cx="11473682" cy="4965529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‘AI is biased’ because of its training/data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‘Explainable AI’ is to understand how/why it is biased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But then…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Human are biased too…</a:t>
            </a:r>
          </a:p>
          <a:p>
            <a:r>
              <a:rPr lang="en-IN" dirty="0">
                <a:solidFill>
                  <a:schemeClr val="tx1"/>
                </a:solidFill>
                <a:latin typeface="Gotham"/>
              </a:rPr>
              <a:t>‘Explainable Humans’… the next topic for talk? Anyone?</a:t>
            </a:r>
            <a:endParaRPr lang="en-US" dirty="0">
              <a:solidFill>
                <a:schemeClr val="tx1"/>
              </a:solidFill>
              <a:latin typeface="Gotham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3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2997-3C71-48B8-8765-9ABF5F888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113" y="1962041"/>
            <a:ext cx="3971637" cy="182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924201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A0DDC04-CFC4-44EE-8DA7-1257731A5EFC}"/>
              </a:ext>
            </a:extLst>
          </p:cNvPr>
          <p:cNvSpPr txBox="1">
            <a:spLocks/>
          </p:cNvSpPr>
          <p:nvPr/>
        </p:nvSpPr>
        <p:spPr>
          <a:xfrm>
            <a:off x="6417059" y="4880860"/>
            <a:ext cx="5327266" cy="767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Gotham"/>
              </a:rPr>
              <a:t>yogeshkulkarni@yahoo.com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(we keep hearing…)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will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37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(sometimes…)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should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3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(what if…)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can not</a:t>
            </a:r>
            <a:r>
              <a:rPr lang="en-US" sz="4400" dirty="0">
                <a:latin typeface="Gotham"/>
              </a:rPr>
              <a:t> find out!!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4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721F0B-A29A-46AE-BC48-D25B49CFA6EF}"/>
              </a:ext>
            </a:extLst>
          </p:cNvPr>
          <p:cNvSpPr/>
          <p:nvPr/>
        </p:nvSpPr>
        <p:spPr>
          <a:xfrm>
            <a:off x="1430847" y="3044279"/>
            <a:ext cx="9330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"/>
                <a:ea typeface="+mn-ea"/>
                <a:cs typeface="+mn-cs"/>
              </a:rPr>
              <a:t>(and worse if …)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Gotham"/>
              </a:rPr>
              <a:t>AI </a:t>
            </a:r>
            <a:r>
              <a:rPr lang="en-US" sz="4400" b="1" u="sng" dirty="0">
                <a:latin typeface="Gotham"/>
              </a:rPr>
              <a:t>finds it and finds it wrongly</a:t>
            </a:r>
            <a:r>
              <a:rPr lang="en-US" sz="4400" dirty="0">
                <a:latin typeface="Gotham"/>
              </a:rPr>
              <a:t>!!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71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1385</Words>
  <Application>Microsoft Office PowerPoint</Application>
  <PresentationFormat>Widescreen</PresentationFormat>
  <Paragraphs>203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Gotham</vt:lpstr>
      <vt:lpstr>Office Theme</vt:lpstr>
      <vt:lpstr>Explainable AI</vt:lpstr>
      <vt:lpstr>A Sample Digitization Project …</vt:lpstr>
      <vt:lpstr>Steps …</vt:lpstr>
      <vt:lpstr>PowerPoint Presentation</vt:lpstr>
      <vt:lpstr>A sample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What is Explainable AI?</vt:lpstr>
      <vt:lpstr>PowerPoint Presentation</vt:lpstr>
      <vt:lpstr>PowerPoint Presentation</vt:lpstr>
      <vt:lpstr>Regulatory Need</vt:lpstr>
      <vt:lpstr>Example: Images</vt:lpstr>
      <vt:lpstr>Example: Text</vt:lpstr>
      <vt:lpstr>Need for Explainable AI</vt:lpstr>
      <vt:lpstr>Wrong decisions: Costly and dangerous</vt:lpstr>
      <vt:lpstr>AI missed!!</vt:lpstr>
      <vt:lpstr>PowerPoint Presentation</vt:lpstr>
      <vt:lpstr>AI as Black Box </vt:lpstr>
      <vt:lpstr>Explainable AI</vt:lpstr>
      <vt:lpstr>Three Key Pillars of Explainable AI</vt:lpstr>
      <vt:lpstr>Achieving Explainable AI</vt:lpstr>
      <vt:lpstr>PowerPoint Presentation</vt:lpstr>
      <vt:lpstr>So, What (exactly) is 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But…</vt:lpstr>
      <vt:lpstr>Explain-ability of AI Algorithms</vt:lpstr>
      <vt:lpstr>Terminologies</vt:lpstr>
      <vt:lpstr>PowerPoint Presentation</vt:lpstr>
      <vt:lpstr>PowerPoint Presentation</vt:lpstr>
      <vt:lpstr>PowerPoint Presentation</vt:lpstr>
      <vt:lpstr>How to surface the explanations?</vt:lpstr>
      <vt:lpstr>So…Finally</vt:lpstr>
      <vt:lpstr>PowerPoint Presentation</vt:lpstr>
      <vt:lpstr>For example: to find out clause “Term”…</vt:lpstr>
      <vt:lpstr>Quiz</vt:lpstr>
      <vt:lpstr>Let’s Summarize together</vt:lpstr>
      <vt:lpstr>Btw, thoughts to ponder on…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AI</dc:title>
  <dc:creator>Yogesh Kulkarni</dc:creator>
  <cp:lastModifiedBy>Yogesh Kulkarni</cp:lastModifiedBy>
  <cp:revision>11</cp:revision>
  <dcterms:created xsi:type="dcterms:W3CDTF">2021-12-27T00:44:22Z</dcterms:created>
  <dcterms:modified xsi:type="dcterms:W3CDTF">2021-12-27T01:25:07Z</dcterms:modified>
</cp:coreProperties>
</file>